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0" r:id="rId1"/>
  </p:sldMasterIdLst>
  <p:notesMasterIdLst>
    <p:notesMasterId r:id="rId40"/>
  </p:notesMasterIdLst>
  <p:handoutMasterIdLst>
    <p:handoutMasterId r:id="rId41"/>
  </p:handoutMasterIdLst>
  <p:sldIdLst>
    <p:sldId id="590" r:id="rId2"/>
    <p:sldId id="807" r:id="rId3"/>
    <p:sldId id="792" r:id="rId4"/>
    <p:sldId id="808" r:id="rId5"/>
    <p:sldId id="811" r:id="rId6"/>
    <p:sldId id="810" r:id="rId7"/>
    <p:sldId id="814" r:id="rId8"/>
    <p:sldId id="845" r:id="rId9"/>
    <p:sldId id="816" r:id="rId10"/>
    <p:sldId id="812" r:id="rId11"/>
    <p:sldId id="809" r:id="rId12"/>
    <p:sldId id="815" r:id="rId13"/>
    <p:sldId id="817" r:id="rId14"/>
    <p:sldId id="854" r:id="rId15"/>
    <p:sldId id="819" r:id="rId16"/>
    <p:sldId id="821" r:id="rId17"/>
    <p:sldId id="820" r:id="rId18"/>
    <p:sldId id="822" r:id="rId19"/>
    <p:sldId id="823" r:id="rId20"/>
    <p:sldId id="824" r:id="rId21"/>
    <p:sldId id="846" r:id="rId22"/>
    <p:sldId id="829" r:id="rId23"/>
    <p:sldId id="825" r:id="rId24"/>
    <p:sldId id="818" r:id="rId25"/>
    <p:sldId id="835" r:id="rId26"/>
    <p:sldId id="836" r:id="rId27"/>
    <p:sldId id="840" r:id="rId28"/>
    <p:sldId id="826" r:id="rId29"/>
    <p:sldId id="841" r:id="rId30"/>
    <p:sldId id="855" r:id="rId31"/>
    <p:sldId id="828" r:id="rId32"/>
    <p:sldId id="853" r:id="rId33"/>
    <p:sldId id="842" r:id="rId34"/>
    <p:sldId id="844" r:id="rId35"/>
    <p:sldId id="827" r:id="rId36"/>
    <p:sldId id="848" r:id="rId37"/>
    <p:sldId id="833" r:id="rId38"/>
    <p:sldId id="856" r:id="rId39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3366FF"/>
    <a:srgbClr val="009999"/>
    <a:srgbClr val="81C507"/>
    <a:srgbClr val="FFCCFF"/>
    <a:srgbClr val="33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 autoAdjust="0"/>
    <p:restoredTop sz="97500" autoAdjust="0"/>
  </p:normalViewPr>
  <p:slideViewPr>
    <p:cSldViewPr>
      <p:cViewPr varScale="1">
        <p:scale>
          <a:sx n="85" d="100"/>
          <a:sy n="85" d="100"/>
        </p:scale>
        <p:origin x="168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48" y="-7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EF4893B3-C82D-4E30-8B92-3552740C3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9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558A3F8-855E-4CD7-828E-854EFC75BE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58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2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990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76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258B-5BFB-4222-BAD3-86E5064897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27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79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9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07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91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97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9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87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39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C3DDE4-DBF9-4AF3-856B-CE56BE624631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91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python.com/how-to-use-numpy-arange/" TargetMode="External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alpython.com/python-matplotlib-guide/" TargetMode="External"/><Relationship Id="rId4" Type="http://schemas.openxmlformats.org/officeDocument/2006/relationships/hyperlink" Target="https://www.w3resource.com/python-exercises/nump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notebooks/welcome.ipyn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792" y="4267200"/>
            <a:ext cx="3960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2000" y="57150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Budapest University of Technology and Economics</a:t>
            </a:r>
          </a:p>
        </p:txBody>
      </p:sp>
      <p:sp>
        <p:nvSpPr>
          <p:cNvPr id="16388" name="Text Box 55"/>
          <p:cNvSpPr txBox="1">
            <a:spLocks noChangeArrowheads="1"/>
          </p:cNvSpPr>
          <p:nvPr/>
        </p:nvSpPr>
        <p:spPr bwMode="auto">
          <a:xfrm>
            <a:off x="533400" y="22098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dirty="0"/>
              <a:t>   Attila CEFFER: </a:t>
            </a:r>
            <a:r>
              <a:rPr lang="en-GB" dirty="0" err="1"/>
              <a:t>ceffer@hit.bme.hu</a:t>
            </a:r>
            <a:endParaRPr lang="hu-HU" dirty="0"/>
          </a:p>
          <a:p>
            <a:pPr algn="ctr" eaLnBrk="0" hangingPunct="0">
              <a:spcBef>
                <a:spcPct val="50000"/>
              </a:spcBef>
            </a:pPr>
            <a:r>
              <a:rPr lang="hu-HU" dirty="0"/>
              <a:t>      Agil YOLCHUYEV: </a:t>
            </a:r>
            <a:r>
              <a:rPr lang="en-GB" dirty="0" err="1"/>
              <a:t>yolchuyev@hit.bme.hu</a:t>
            </a:r>
            <a:r>
              <a:rPr lang="en-GB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B0B0B-EF2D-A94C-9EBD-28E77C2CE9E1}"/>
              </a:ext>
            </a:extLst>
          </p:cNvPr>
          <p:cNvSpPr txBox="1"/>
          <p:nvPr/>
        </p:nvSpPr>
        <p:spPr>
          <a:xfrm>
            <a:off x="1963007" y="719435"/>
            <a:ext cx="5564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Python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CC63-92CC-B642-92CA-988A1D48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Interface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E578BD-F853-ED41-8778-6A31512C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828800"/>
            <a:ext cx="8666229" cy="4440665"/>
          </a:xfrm>
        </p:spPr>
      </p:pic>
    </p:spTree>
    <p:extLst>
      <p:ext uri="{BB962C8B-B14F-4D97-AF65-F5344CB8AC3E}">
        <p14:creationId xmlns:p14="http://schemas.microsoft.com/office/powerpoint/2010/main" val="325350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5BC0-4388-F148-9A76-EC132E88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Types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A03B2C-6C50-DA4E-82FC-14769B0CC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21051"/>
              </p:ext>
            </p:extLst>
          </p:nvPr>
        </p:nvGraphicFramePr>
        <p:xfrm>
          <a:off x="609599" y="2057400"/>
          <a:ext cx="7924801" cy="40595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3186">
                  <a:extLst>
                    <a:ext uri="{9D8B030D-6E8A-4147-A177-3AD203B41FA5}">
                      <a16:colId xmlns:a16="http://schemas.microsoft.com/office/drawing/2014/main" val="3510883154"/>
                    </a:ext>
                  </a:extLst>
                </a:gridCol>
                <a:gridCol w="3895241">
                  <a:extLst>
                    <a:ext uri="{9D8B030D-6E8A-4147-A177-3AD203B41FA5}">
                      <a16:colId xmlns:a16="http://schemas.microsoft.com/office/drawing/2014/main" val="3072634226"/>
                    </a:ext>
                  </a:extLst>
                </a:gridCol>
                <a:gridCol w="2686374">
                  <a:extLst>
                    <a:ext uri="{9D8B030D-6E8A-4147-A177-3AD203B41FA5}">
                      <a16:colId xmlns:a16="http://schemas.microsoft.com/office/drawing/2014/main" val="1751856592"/>
                    </a:ext>
                  </a:extLst>
                </a:gridCol>
              </a:tblGrid>
              <a:tr h="391421">
                <a:tc>
                  <a:txBody>
                    <a:bodyPr/>
                    <a:lstStyle/>
                    <a:p>
                      <a:r>
                        <a:rPr lang="en-US" dirty="0"/>
                        <a:t>Type Name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3916305078"/>
                  </a:ext>
                </a:extLst>
              </a:tr>
              <a:tr h="391421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Maximum size </a:t>
                      </a: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2^63 - 1</a:t>
                      </a:r>
                      <a:endParaRPr lang="en-US" b="1" dirty="0"/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my_number</a:t>
                      </a:r>
                      <a:r>
                        <a:rPr lang="en-US" i="1" dirty="0"/>
                        <a:t> = 1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393606612"/>
                  </a:ext>
                </a:extLst>
              </a:tr>
              <a:tr h="675604">
                <a:tc>
                  <a:txBody>
                    <a:bodyPr/>
                    <a:lstStyle/>
                    <a:p>
                      <a:r>
                        <a:rPr lang="en-US" dirty="0"/>
                        <a:t>List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Mutable type – max size </a:t>
                      </a:r>
                      <a:r>
                        <a:rPr lang="en-GB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4294967295</a:t>
                      </a:r>
                      <a:endParaRPr lang="en-US" b="1" dirty="0"/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ex_1 = []</a:t>
                      </a:r>
                    </a:p>
                    <a:p>
                      <a:r>
                        <a:rPr lang="en-US" i="1" dirty="0"/>
                        <a:t>ex_2 = [‘1’,’2’,3]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4172577506"/>
                  </a:ext>
                </a:extLst>
              </a:tr>
              <a:tr h="675604">
                <a:tc>
                  <a:txBody>
                    <a:bodyPr/>
                    <a:lstStyle/>
                    <a:p>
                      <a:r>
                        <a:rPr lang="en-US" dirty="0"/>
                        <a:t>String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Immutable Type – no maximum limit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ex_1 = ‘hello world’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3212515700"/>
                  </a:ext>
                </a:extLst>
              </a:tr>
              <a:tr h="751194">
                <a:tc>
                  <a:txBody>
                    <a:bodyPr/>
                    <a:lstStyle/>
                    <a:p>
                      <a:r>
                        <a:rPr lang="en-US" dirty="0"/>
                        <a:t>Dictionary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Mutable – Key value principles, key should be immutable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tt</a:t>
                      </a:r>
                      <a:r>
                        <a:rPr lang="en-US" i="1" dirty="0"/>
                        <a:t> = { ‘</a:t>
                      </a:r>
                      <a:r>
                        <a:rPr lang="en-US" i="1" dirty="0" err="1"/>
                        <a:t>name’:”Agil</a:t>
                      </a:r>
                      <a:r>
                        <a:rPr lang="en-US" i="1" dirty="0"/>
                        <a:t>”, “age”:[1,2,3,4] }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231574692"/>
                  </a:ext>
                </a:extLst>
              </a:tr>
              <a:tr h="391421">
                <a:tc>
                  <a:txBody>
                    <a:bodyPr/>
                    <a:lstStyle/>
                    <a:p>
                      <a:r>
                        <a:rPr lang="en-US" dirty="0"/>
                        <a:t>Set 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Unique values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my_set</a:t>
                      </a:r>
                      <a:r>
                        <a:rPr lang="en-US" i="1" dirty="0"/>
                        <a:t> = {1, 2, 3}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4249328897"/>
                  </a:ext>
                </a:extLst>
              </a:tr>
              <a:tr h="391421">
                <a:tc>
                  <a:txBody>
                    <a:bodyPr/>
                    <a:lstStyle/>
                    <a:p>
                      <a:r>
                        <a:rPr lang="en-US" dirty="0"/>
                        <a:t>Tuple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Immutable list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my_tuple</a:t>
                      </a:r>
                      <a:r>
                        <a:rPr lang="en-US" i="1" dirty="0"/>
                        <a:t> = (1,2,3,4)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3748513486"/>
                  </a:ext>
                </a:extLst>
              </a:tr>
              <a:tr h="391421">
                <a:tc>
                  <a:txBody>
                    <a:bodyPr/>
                    <a:lstStyle/>
                    <a:p>
                      <a:r>
                        <a:rPr lang="en-US" dirty="0"/>
                        <a:t>Bool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Logical operations</a:t>
                      </a:r>
                    </a:p>
                  </a:txBody>
                  <a:tcPr marL="88527" marR="88527"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My_bool</a:t>
                      </a:r>
                      <a:r>
                        <a:rPr lang="en-US" i="1" dirty="0"/>
                        <a:t>=True</a:t>
                      </a:r>
                    </a:p>
                  </a:txBody>
                  <a:tcPr marL="88527" marR="88527"/>
                </a:tc>
                <a:extLst>
                  <a:ext uri="{0D108BD9-81ED-4DB2-BD59-A6C34878D82A}">
                    <a16:rowId xmlns:a16="http://schemas.microsoft.com/office/drawing/2014/main" val="263841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73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5C55-5AA7-D64F-9597-B4ACADFE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and Operations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AE367-8391-EC41-A47A-8AC8D8914A5B}"/>
              </a:ext>
            </a:extLst>
          </p:cNvPr>
          <p:cNvSpPr txBox="1"/>
          <p:nvPr/>
        </p:nvSpPr>
        <p:spPr>
          <a:xfrm>
            <a:off x="1934356" y="199116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C3E39-82C6-8749-BC51-6ACB82BDA20B}"/>
              </a:ext>
            </a:extLst>
          </p:cNvPr>
          <p:cNvSpPr txBox="1"/>
          <p:nvPr/>
        </p:nvSpPr>
        <p:spPr>
          <a:xfrm>
            <a:off x="5867400" y="198456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DD8BF-8F4A-2741-93B9-31F2F2FCC978}"/>
              </a:ext>
            </a:extLst>
          </p:cNvPr>
          <p:cNvSpPr txBox="1"/>
          <p:nvPr/>
        </p:nvSpPr>
        <p:spPr>
          <a:xfrm>
            <a:off x="587742" y="5638800"/>
            <a:ext cx="4239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Python String Basics: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www.programiz.com</a:t>
            </a:r>
            <a:r>
              <a:rPr lang="en-US" sz="1400" dirty="0"/>
              <a:t>/python-programming/string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F4F580-7AF7-DD4E-B783-5BC89D818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9" y="2452825"/>
            <a:ext cx="3988491" cy="3004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300321-EEE4-C846-BFA7-533A20D26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0" y="2465325"/>
            <a:ext cx="4012136" cy="29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9E31-E368-BD4D-A72D-4F1009EB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and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EF9A-069C-C44C-BB02-2BE9CA8D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7" y="2209800"/>
            <a:ext cx="3250605" cy="4016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340AA0-2C4D-8649-BECF-BA32650DA562}"/>
              </a:ext>
            </a:extLst>
          </p:cNvPr>
          <p:cNvSpPr/>
          <p:nvPr/>
        </p:nvSpPr>
        <p:spPr>
          <a:xfrm>
            <a:off x="1759544" y="1786659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List1: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017D1-5D84-F240-A55F-AAAD93EC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8" y="2381442"/>
            <a:ext cx="3540942" cy="32041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9C5618-BC12-244F-AB76-1F7BF36F5832}"/>
              </a:ext>
            </a:extLst>
          </p:cNvPr>
          <p:cNvSpPr/>
          <p:nvPr/>
        </p:nvSpPr>
        <p:spPr>
          <a:xfrm>
            <a:off x="6019800" y="1828569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List2: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66A3B-65C6-C24F-9465-108FA49C17FA}"/>
              </a:ext>
            </a:extLst>
          </p:cNvPr>
          <p:cNvSpPr txBox="1"/>
          <p:nvPr/>
        </p:nvSpPr>
        <p:spPr>
          <a:xfrm>
            <a:off x="4356787" y="5704853"/>
            <a:ext cx="461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Python list basics: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www.programiz.com</a:t>
            </a:r>
            <a:r>
              <a:rPr lang="en-US" sz="1600" dirty="0"/>
              <a:t>/python-programming/list</a:t>
            </a:r>
          </a:p>
        </p:txBody>
      </p:sp>
    </p:spTree>
    <p:extLst>
      <p:ext uri="{BB962C8B-B14F-4D97-AF65-F5344CB8AC3E}">
        <p14:creationId xmlns:p14="http://schemas.microsoft.com/office/powerpoint/2010/main" val="369332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FD58-BBCC-FD44-87F3-12E771AB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Types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0BB0-C2B4-354B-B841-87DED742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69F88-DA9D-3641-BD14-F3FA82064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52600"/>
            <a:ext cx="5606374" cy="45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9E31-E368-BD4D-A72D-4F1009EB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and Operations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40AA0-2C4D-8649-BECF-BA32650DA562}"/>
              </a:ext>
            </a:extLst>
          </p:cNvPr>
          <p:cNvSpPr/>
          <p:nvPr/>
        </p:nvSpPr>
        <p:spPr>
          <a:xfrm>
            <a:off x="1508221" y="1975943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Dictionary 1: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C5618-BC12-244F-AB76-1F7BF36F5832}"/>
              </a:ext>
            </a:extLst>
          </p:cNvPr>
          <p:cNvSpPr/>
          <p:nvPr/>
        </p:nvSpPr>
        <p:spPr>
          <a:xfrm>
            <a:off x="5765410" y="1981199"/>
            <a:ext cx="181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Dictionary 2: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66A3B-65C6-C24F-9465-108FA49C17FA}"/>
              </a:ext>
            </a:extLst>
          </p:cNvPr>
          <p:cNvSpPr txBox="1"/>
          <p:nvPr/>
        </p:nvSpPr>
        <p:spPr>
          <a:xfrm>
            <a:off x="543105" y="5596016"/>
            <a:ext cx="5201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Python list basics: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www.programiz.com</a:t>
            </a:r>
            <a:r>
              <a:rPr lang="en-US" sz="1600" dirty="0"/>
              <a:t>/python-programming/dictionary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C24395-378B-3342-A39F-0D1BDE9A8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4683498" y="2509930"/>
            <a:ext cx="4289872" cy="3139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A6F07-698B-5F4F-BABE-E7D516790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980"/>
          <a:stretch/>
        </p:blipFill>
        <p:spPr>
          <a:xfrm>
            <a:off x="304799" y="2514599"/>
            <a:ext cx="4221764" cy="28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9E31-E368-BD4D-A72D-4F1009EB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/>
          <a:lstStyle/>
          <a:p>
            <a:r>
              <a:rPr lang="en-US" dirty="0"/>
              <a:t>Basic Types and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C5618-BC12-244F-AB76-1F7BF36F5832}"/>
              </a:ext>
            </a:extLst>
          </p:cNvPr>
          <p:cNvSpPr/>
          <p:nvPr/>
        </p:nvSpPr>
        <p:spPr>
          <a:xfrm>
            <a:off x="4062039" y="1880091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E66A3B-65C6-C24F-9465-108FA49C17FA}"/>
              </a:ext>
            </a:extLst>
          </p:cNvPr>
          <p:cNvSpPr txBox="1"/>
          <p:nvPr/>
        </p:nvSpPr>
        <p:spPr>
          <a:xfrm>
            <a:off x="533400" y="5734540"/>
            <a:ext cx="767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Python list basics: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www.programiz.com</a:t>
            </a:r>
            <a:r>
              <a:rPr lang="en-US" sz="1400" dirty="0"/>
              <a:t>/python-programming/set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8B522-19FB-5148-82C2-CD9B4F765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36749"/>
            <a:ext cx="8733024" cy="44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9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846F-B8D3-504C-9943-A2E5C4D7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875D1-B8B6-BD4D-82E7-C69FF2604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26" y="1968303"/>
            <a:ext cx="3689540" cy="3822897"/>
          </a:xfrm>
        </p:spPr>
      </p:pic>
    </p:spTree>
    <p:extLst>
      <p:ext uri="{BB962C8B-B14F-4D97-AF65-F5344CB8AC3E}">
        <p14:creationId xmlns:p14="http://schemas.microsoft.com/office/powerpoint/2010/main" val="29779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E658-3B88-E443-AA23-15E4CE9B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8181603" cy="970450"/>
          </a:xfrm>
        </p:spPr>
        <p:txBody>
          <a:bodyPr>
            <a:normAutofit/>
          </a:bodyPr>
          <a:lstStyle/>
          <a:p>
            <a:r>
              <a:rPr lang="en-US" dirty="0"/>
              <a:t>Python Loops and Flow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1D54F-E9E7-8A4B-A5AC-F23EF255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1" y="2003330"/>
            <a:ext cx="5219968" cy="3708591"/>
          </a:xfrm>
        </p:spPr>
      </p:pic>
    </p:spTree>
    <p:extLst>
      <p:ext uri="{BB962C8B-B14F-4D97-AF65-F5344CB8AC3E}">
        <p14:creationId xmlns:p14="http://schemas.microsoft.com/office/powerpoint/2010/main" val="214589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1C2D-4E86-554E-B949-150CD9BD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47188"/>
            <a:ext cx="7991103" cy="1076812"/>
          </a:xfrm>
        </p:spPr>
        <p:txBody>
          <a:bodyPr>
            <a:normAutofit/>
          </a:bodyPr>
          <a:lstStyle/>
          <a:p>
            <a:r>
              <a:rPr lang="en-US" dirty="0"/>
              <a:t>Python Loops and Flow Control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308BEB-1F8E-AA44-AA81-AC2E8A0E5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6000" r="15912"/>
          <a:stretch/>
        </p:blipFill>
        <p:spPr>
          <a:xfrm>
            <a:off x="228593" y="2438400"/>
            <a:ext cx="4156952" cy="291003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0B626B-09A7-EF45-B709-D8A18F21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162" y="2209800"/>
            <a:ext cx="4319238" cy="35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BECF-8DEE-4A44-8947-ED94F3B2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34303-D89C-8A44-B24B-7916EC4953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IDE/Editors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Operators/ Loops/Control Flow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Libraries</a:t>
            </a:r>
          </a:p>
        </p:txBody>
      </p:sp>
    </p:spTree>
    <p:extLst>
      <p:ext uri="{BB962C8B-B14F-4D97-AF65-F5344CB8AC3E}">
        <p14:creationId xmlns:p14="http://schemas.microsoft.com/office/powerpoint/2010/main" val="1586168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D6F4-6008-834D-97B1-F949482D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If, IF-ELSE-IF Statement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E6893-421B-2A46-AEE0-BDA1D1525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58306" y="1905000"/>
            <a:ext cx="5754920" cy="4230841"/>
          </a:xfrm>
        </p:spPr>
      </p:pic>
    </p:spTree>
    <p:extLst>
      <p:ext uri="{BB962C8B-B14F-4D97-AF65-F5344CB8AC3E}">
        <p14:creationId xmlns:p14="http://schemas.microsoft.com/office/powerpoint/2010/main" val="141255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1129-D083-7F49-A17D-53011235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single line operations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D3C33F-F181-CF46-A676-34CA4FE3F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 r="32712" b="-1"/>
          <a:stretch/>
        </p:blipFill>
        <p:spPr>
          <a:xfrm>
            <a:off x="673295" y="2362200"/>
            <a:ext cx="7693465" cy="2421071"/>
          </a:xfrm>
        </p:spPr>
      </p:pic>
    </p:spTree>
    <p:extLst>
      <p:ext uri="{BB962C8B-B14F-4D97-AF65-F5344CB8AC3E}">
        <p14:creationId xmlns:p14="http://schemas.microsoft.com/office/powerpoint/2010/main" val="304904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4044-1B2A-FE45-8517-FEE647CC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Python Comments and Sensitivity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2985F-DA52-3341-826B-56F97D8E3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6261"/>
            <a:ext cx="7927239" cy="4405349"/>
          </a:xfrm>
        </p:spPr>
      </p:pic>
    </p:spTree>
    <p:extLst>
      <p:ext uri="{BB962C8B-B14F-4D97-AF65-F5344CB8AC3E}">
        <p14:creationId xmlns:p14="http://schemas.microsoft.com/office/powerpoint/2010/main" val="202304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2BDD-BD86-E542-9D6E-5C500084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B8570-5639-514C-88F4-EFB6450AF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3"/>
          <a:stretch/>
        </p:blipFill>
        <p:spPr>
          <a:xfrm>
            <a:off x="609600" y="2362200"/>
            <a:ext cx="7877891" cy="29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6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F648-FDC2-3F4D-9622-FA0773F5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Built-in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6BF22-978A-B74F-95E4-738449006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463715" cy="3942282"/>
          </a:xfrm>
        </p:spPr>
      </p:pic>
    </p:spTree>
    <p:extLst>
      <p:ext uri="{BB962C8B-B14F-4D97-AF65-F5344CB8AC3E}">
        <p14:creationId xmlns:p14="http://schemas.microsoft.com/office/powerpoint/2010/main" val="257585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3AC1-C185-674C-A287-8264AF41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Built-in Functions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5BED97A-0264-174F-9D90-5BF5219C9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9038033" cy="3177277"/>
          </a:xfrm>
        </p:spPr>
      </p:pic>
    </p:spTree>
    <p:extLst>
      <p:ext uri="{BB962C8B-B14F-4D97-AF65-F5344CB8AC3E}">
        <p14:creationId xmlns:p14="http://schemas.microsoft.com/office/powerpoint/2010/main" val="96568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6D22-465A-B743-A478-CCA69E37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Built-in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D776C-2075-EB42-9093-7D288C021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3642"/>
            <a:ext cx="8661448" cy="3747558"/>
          </a:xfrm>
        </p:spPr>
      </p:pic>
    </p:spTree>
    <p:extLst>
      <p:ext uri="{BB962C8B-B14F-4D97-AF65-F5344CB8AC3E}">
        <p14:creationId xmlns:p14="http://schemas.microsoft.com/office/powerpoint/2010/main" val="162530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CDD8-732B-9F4C-B047-8AAD8DD6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F01215-419F-BC4E-972D-3E7A7D5E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9048008" cy="2858053"/>
          </a:xfrm>
        </p:spPr>
      </p:pic>
    </p:spTree>
    <p:extLst>
      <p:ext uri="{BB962C8B-B14F-4D97-AF65-F5344CB8AC3E}">
        <p14:creationId xmlns:p14="http://schemas.microsoft.com/office/powerpoint/2010/main" val="100018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22F1-5E20-6640-B08E-C7ACE85B0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Modules and Libraries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33089-7AE5-C941-B5E3-6CF8B524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lots of standard and a new developed packages by python community. Search some built-in packages:</a:t>
            </a:r>
          </a:p>
          <a:p>
            <a:r>
              <a:rPr lang="en-US" dirty="0">
                <a:hlinkClick r:id="rId2"/>
              </a:rPr>
              <a:t>https://docs.python.org/3/library/</a:t>
            </a:r>
            <a:endParaRPr lang="en-US" dirty="0"/>
          </a:p>
          <a:p>
            <a:r>
              <a:rPr lang="en-US" dirty="0"/>
              <a:t>Example For Most Used Python libraries in science:</a:t>
            </a:r>
          </a:p>
          <a:p>
            <a:r>
              <a:rPr lang="en-US" dirty="0"/>
              <a:t>Numpy </a:t>
            </a:r>
          </a:p>
          <a:p>
            <a:r>
              <a:rPr lang="en-GB" dirty="0" err="1"/>
              <a:t>Scipy</a:t>
            </a:r>
            <a:endParaRPr lang="en-US" dirty="0"/>
          </a:p>
          <a:p>
            <a:r>
              <a:rPr lang="en-GB" dirty="0"/>
              <a:t>Matplotlib</a:t>
            </a:r>
          </a:p>
          <a:p>
            <a:r>
              <a:rPr lang="en-GB" dirty="0"/>
              <a:t>Pandas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3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5A97-FF62-7149-A4A9-21A03D07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BAA885F-8F22-4C4A-94EA-0C61D8614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8"/>
          <a:stretch/>
        </p:blipFill>
        <p:spPr>
          <a:xfrm>
            <a:off x="822322" y="1822223"/>
            <a:ext cx="7512485" cy="4480155"/>
          </a:xfrm>
        </p:spPr>
      </p:pic>
    </p:spTree>
    <p:extLst>
      <p:ext uri="{BB962C8B-B14F-4D97-AF65-F5344CB8AC3E}">
        <p14:creationId xmlns:p14="http://schemas.microsoft.com/office/powerpoint/2010/main" val="80338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C6563-D6B1-9C44-9D8A-CBDCA0119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4355380"/>
            <a:ext cx="5724525" cy="1933575"/>
          </a:xfrm>
          <a:prstGeom prst="rect">
            <a:avLst/>
          </a:prstGeom>
        </p:spPr>
      </p:pic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err="1"/>
              <a:t>What</a:t>
            </a:r>
            <a:r>
              <a:rPr lang="hu-HU" sz="4800" dirty="0"/>
              <a:t> is Python?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CF72C-4CEF-CD42-97A2-3EF382328CBA}"/>
              </a:ext>
            </a:extLst>
          </p:cNvPr>
          <p:cNvSpPr txBox="1"/>
          <p:nvPr/>
        </p:nvSpPr>
        <p:spPr>
          <a:xfrm>
            <a:off x="762001" y="2430966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is </a:t>
            </a:r>
            <a:r>
              <a:rPr lang="en-GB" dirty="0"/>
              <a:t>high level programming language</a:t>
            </a:r>
            <a:r>
              <a:rPr lang="en-US" dirty="0"/>
              <a:t>. Python can be used to develop </a:t>
            </a:r>
            <a:r>
              <a:rPr lang="en-GB" dirty="0"/>
              <a:t>desktop GUI applications, websites and web applications, scientific applications.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5A97-FF62-7149-A4A9-21A03D07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86E31E-5DB1-1D41-A402-2FD80350A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6" y="273466"/>
            <a:ext cx="7342248" cy="5967528"/>
          </a:xfrm>
        </p:spPr>
      </p:pic>
    </p:spTree>
    <p:extLst>
      <p:ext uri="{BB962C8B-B14F-4D97-AF65-F5344CB8AC3E}">
        <p14:creationId xmlns:p14="http://schemas.microsoft.com/office/powerpoint/2010/main" val="3380558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5F5DA9-EE2B-244F-98C6-6F2C351E8F07}"/>
              </a:ext>
            </a:extLst>
          </p:cNvPr>
          <p:cNvSpPr txBox="1"/>
          <p:nvPr/>
        </p:nvSpPr>
        <p:spPr>
          <a:xfrm>
            <a:off x="990600" y="838200"/>
            <a:ext cx="370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NumPy Example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2648F-4F9B-5E4C-A16E-0AD9FF92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71170"/>
            <a:ext cx="5728908" cy="45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3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5DC8A-10E5-B949-AB0F-C956B62D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4085"/>
          <a:stretch/>
        </p:blipFill>
        <p:spPr>
          <a:xfrm>
            <a:off x="1573777" y="762000"/>
            <a:ext cx="5893823" cy="553226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3FB0BC-3EED-DE49-B21B-C46C878FDB10}"/>
              </a:ext>
            </a:extLst>
          </p:cNvPr>
          <p:cNvSpPr txBox="1"/>
          <p:nvPr/>
        </p:nvSpPr>
        <p:spPr>
          <a:xfrm>
            <a:off x="762000" y="76200"/>
            <a:ext cx="3516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NumPy Example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52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D424-4958-EA41-8461-0169568B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Matplotlib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4A5157-0E64-0342-9AEF-13EE0B2C7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8"/>
          <a:stretch/>
        </p:blipFill>
        <p:spPr>
          <a:xfrm>
            <a:off x="1991363" y="1905000"/>
            <a:ext cx="5206994" cy="4299550"/>
          </a:xfrm>
        </p:spPr>
      </p:pic>
    </p:spTree>
    <p:extLst>
      <p:ext uri="{BB962C8B-B14F-4D97-AF65-F5344CB8AC3E}">
        <p14:creationId xmlns:p14="http://schemas.microsoft.com/office/powerpoint/2010/main" val="336258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859B-B2F6-DA42-A7F2-0B4AF44D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Pandas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D760F-016F-624F-AD2A-CE0FF89EA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31532" y="2209800"/>
            <a:ext cx="9196543" cy="3071018"/>
          </a:xfrm>
        </p:spPr>
      </p:pic>
    </p:spTree>
    <p:extLst>
      <p:ext uri="{BB962C8B-B14F-4D97-AF65-F5344CB8AC3E}">
        <p14:creationId xmlns:p14="http://schemas.microsoft.com/office/powerpoint/2010/main" val="138840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1E6523-A3EA-3741-BE03-786D685B5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391" b="1225"/>
          <a:stretch/>
        </p:blipFill>
        <p:spPr>
          <a:xfrm>
            <a:off x="609600" y="28587"/>
            <a:ext cx="8216218" cy="62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9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27C7-EDC4-F845-9BB6-4499420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Testing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15C40-6A2E-2F44-B7D0-64AA5B227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7" y="2057400"/>
            <a:ext cx="8039513" cy="38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7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27C7-EDC4-F845-9BB6-4499420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56D9-9FBF-A547-B176-A17F8808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0135"/>
            <a:ext cx="7620000" cy="3444997"/>
          </a:xfrm>
        </p:spPr>
        <p:txBody>
          <a:bodyPr>
            <a:normAutofit/>
          </a:bodyPr>
          <a:lstStyle/>
          <a:p>
            <a:r>
              <a:rPr lang="en-US" dirty="0"/>
              <a:t>Write a program to compute the multiplication of two given matrixes. </a:t>
            </a:r>
          </a:p>
          <a:p>
            <a:pPr marL="0" indent="0">
              <a:buNone/>
            </a:pPr>
            <a:r>
              <a:rPr lang="en-US" dirty="0"/>
              <a:t>     Input Data: p = [[1, 0], [0, 1]] , q = [[1, 2], [3, 4]]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a program to compute the eigenvalues and right eigenvectors of a given square matrix</a:t>
            </a:r>
          </a:p>
          <a:p>
            <a:pPr marL="0" indent="0">
              <a:buNone/>
            </a:pPr>
            <a:r>
              <a:rPr lang="en-US" dirty="0"/>
              <a:t>     Input Data: [[3 , -2],[1, 0]]</a:t>
            </a:r>
          </a:p>
        </p:txBody>
      </p:sp>
    </p:spTree>
    <p:extLst>
      <p:ext uri="{BB962C8B-B14F-4D97-AF65-F5344CB8AC3E}">
        <p14:creationId xmlns:p14="http://schemas.microsoft.com/office/powerpoint/2010/main" val="241517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27C7-EDC4-F845-9BB6-4499420C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56D9-9FBF-A547-B176-A17F8808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0135"/>
            <a:ext cx="7620000" cy="34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Learn Basics of the Python: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Learn Numpy: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https://realpython.com/how-to-use-numpy-arange/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Some Examples about </a:t>
            </a:r>
            <a:r>
              <a:rPr lang="en-US" dirty="0" err="1"/>
              <a:t>numpy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https://www.w3resource.com/python-exercises/numpy/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Learn Matplotlib: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https://realpython.com/python-matplotlib-guide/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4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97D2-B41D-CB4D-A1DE-84688A1F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09600"/>
            <a:ext cx="7543800" cy="1084996"/>
          </a:xfrm>
        </p:spPr>
        <p:txBody>
          <a:bodyPr>
            <a:normAutofit/>
          </a:bodyPr>
          <a:lstStyle/>
          <a:p>
            <a:r>
              <a:rPr lang="en-US" dirty="0"/>
              <a:t>Why Python?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C29D-E55E-4D42-961A-C03E2149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Python is compatible with numerous platforms, so a developer doesn't have to bother about any issues which often occurs with other languages.</a:t>
            </a:r>
          </a:p>
          <a:p>
            <a:r>
              <a:rPr lang="en-GB" sz="2000" dirty="0"/>
              <a:t>Python supports procedure-oriented as well as object-oriented programming.</a:t>
            </a:r>
          </a:p>
          <a:p>
            <a:r>
              <a:rPr lang="en-GB" sz="2000" dirty="0"/>
              <a:t>Python has huge pile of various libraries, such as NumPy, SciPy, </a:t>
            </a:r>
            <a:r>
              <a:rPr lang="en-GB" sz="2000" dirty="0" err="1"/>
              <a:t>BeautifulSoup</a:t>
            </a:r>
            <a:r>
              <a:rPr lang="en-GB" sz="2000" dirty="0"/>
              <a:t>, </a:t>
            </a:r>
            <a:r>
              <a:rPr lang="en-GB" sz="2000" dirty="0" err="1"/>
              <a:t>SQLAlchemy</a:t>
            </a:r>
            <a:r>
              <a:rPr lang="en-GB" sz="2000" dirty="0"/>
              <a:t>, Matplotlib and so on…</a:t>
            </a:r>
          </a:p>
          <a:p>
            <a:r>
              <a:rPr lang="en-GB" sz="2000" dirty="0"/>
              <a:t>Python is a dynamically-typed language. You can announce variable wherever you want and which type you want</a:t>
            </a:r>
          </a:p>
          <a:p>
            <a:r>
              <a:rPr lang="en-GB" sz="2000" dirty="0"/>
              <a:t>Python meets “Less Code, Less Time” principle.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486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A448-B10B-B347-B4AF-CBC3A031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4F97F-216E-6848-AFC8-78AD9681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36" y="2512474"/>
            <a:ext cx="4171402" cy="1830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1785C-60D2-F44C-8C23-8FB836EDB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0" y="2487073"/>
            <a:ext cx="4088340" cy="18563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923450-20E0-3E4D-AFB0-576CED25C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155"/>
          <a:stretch/>
        </p:blipFill>
        <p:spPr>
          <a:xfrm>
            <a:off x="3352800" y="5163962"/>
            <a:ext cx="2171812" cy="70343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924700" y="205080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C#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13040" y="2050809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C++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885037" y="454659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F8F3-97A5-4F4A-BC1C-99B8FE7F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IDE/Editors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AB8B-2430-3A49-B05B-1A33812B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VIM – Default Editor can be used in </a:t>
            </a:r>
            <a:r>
              <a:rPr lang="en-US" dirty="0" err="1"/>
              <a:t>linux</a:t>
            </a:r>
            <a:endParaRPr lang="en-US" dirty="0"/>
          </a:p>
          <a:p>
            <a:r>
              <a:rPr lang="en-US" dirty="0"/>
              <a:t>Nano – Another Command line </a:t>
            </a:r>
            <a:r>
              <a:rPr lang="en-US" dirty="0" err="1"/>
              <a:t>linux</a:t>
            </a:r>
            <a:r>
              <a:rPr lang="en-US" dirty="0"/>
              <a:t> editor</a:t>
            </a:r>
          </a:p>
          <a:p>
            <a:r>
              <a:rPr lang="en-US" dirty="0" err="1"/>
              <a:t>Pycham</a:t>
            </a:r>
            <a:r>
              <a:rPr lang="en-US" dirty="0"/>
              <a:t>- Professional Python IDE: Professional and Community </a:t>
            </a:r>
            <a:r>
              <a:rPr lang="en-US" dirty="0" err="1"/>
              <a:t>Editon</a:t>
            </a:r>
            <a:endParaRPr lang="en-US" dirty="0"/>
          </a:p>
          <a:p>
            <a:r>
              <a:rPr lang="en-US" dirty="0" err="1"/>
              <a:t>Jupyter</a:t>
            </a:r>
            <a:r>
              <a:rPr lang="en-US" dirty="0"/>
              <a:t> – Web Based application for creating live based python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9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52F9-86AE-6B4A-96A3-DF150490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1084996"/>
          </a:xfrm>
        </p:spPr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FDB6-826B-9D4D-8C0E-4B6904C0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3733800" cy="419100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Download</a:t>
            </a:r>
            <a:r>
              <a:rPr lang="en-US" sz="1800" dirty="0"/>
              <a:t> and Install Python:</a:t>
            </a:r>
          </a:p>
          <a:p>
            <a:pPr marL="0" indent="0">
              <a:buNone/>
            </a:pPr>
            <a:endParaRPr lang="en-GB" sz="1400" b="1" dirty="0"/>
          </a:p>
          <a:p>
            <a:pPr>
              <a:buFont typeface="Wingdings" pitchFamily="2" charset="2"/>
              <a:buChar char="v"/>
            </a:pPr>
            <a:r>
              <a:rPr lang="en-GB" sz="1400" b="1" dirty="0"/>
              <a:t>Mac: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/>
              <a:t>brew install python</a:t>
            </a:r>
            <a:endParaRPr lang="en-GB" sz="1400" b="1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400" b="1" dirty="0"/>
              <a:t>Windows</a:t>
            </a:r>
            <a:r>
              <a:rPr lang="en-US" sz="1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err="1"/>
              <a:t>Tradiotional</a:t>
            </a:r>
            <a:r>
              <a:rPr lang="en-US" sz="1400" dirty="0"/>
              <a:t> next -&gt; next -&gt; next </a:t>
            </a:r>
            <a:r>
              <a:rPr lang="en-US" sz="1400" dirty="0">
                <a:sym typeface="Wingdings" pitchFamily="2" charset="2"/>
              </a:rPr>
              <a:t></a:t>
            </a:r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218EA-15DB-DD49-903D-094FEC10CA8C}"/>
              </a:ext>
            </a:extLst>
          </p:cNvPr>
          <p:cNvSpPr txBox="1">
            <a:spLocks/>
          </p:cNvSpPr>
          <p:nvPr/>
        </p:nvSpPr>
        <p:spPr bwMode="auto">
          <a:xfrm>
            <a:off x="4419600" y="19812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Install </a:t>
            </a:r>
            <a:r>
              <a:rPr lang="en-US" sz="1800" kern="0" dirty="0" err="1"/>
              <a:t>Jupyter</a:t>
            </a:r>
            <a:r>
              <a:rPr lang="en-US" sz="1800" kern="0" dirty="0"/>
              <a:t>:</a:t>
            </a:r>
          </a:p>
          <a:p>
            <a:pPr marL="0" indent="0">
              <a:buNone/>
            </a:pPr>
            <a:endParaRPr lang="en-US" sz="1800" b="1" kern="0" dirty="0"/>
          </a:p>
          <a:p>
            <a:pPr>
              <a:buFont typeface="Wingdings" pitchFamily="2" charset="2"/>
              <a:buChar char="v"/>
            </a:pPr>
            <a:r>
              <a:rPr lang="en-US" sz="1400" b="1" kern="0" dirty="0"/>
              <a:t>For python3: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/>
              <a:t>python3 -m pip install --upgrade pip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/>
              <a:t>python3 -m pip install </a:t>
            </a:r>
            <a:r>
              <a:rPr lang="en-GB" sz="1400" dirty="0" err="1"/>
              <a:t>jupyter</a:t>
            </a:r>
            <a:endParaRPr lang="en-GB" sz="1400" dirty="0"/>
          </a:p>
          <a:p>
            <a:pPr marL="0" indent="0">
              <a:buNone/>
            </a:pPr>
            <a:endParaRPr lang="en-GB" sz="1400" b="1" kern="0" dirty="0"/>
          </a:p>
          <a:p>
            <a:pPr>
              <a:buFont typeface="Wingdings" pitchFamily="2" charset="2"/>
              <a:buChar char="v"/>
            </a:pPr>
            <a:r>
              <a:rPr lang="en-GB" sz="1400" b="1" kern="0" dirty="0"/>
              <a:t>To start </a:t>
            </a:r>
            <a:r>
              <a:rPr lang="en-GB" sz="1400" b="1" kern="0" dirty="0" err="1"/>
              <a:t>Jupyter</a:t>
            </a:r>
            <a:r>
              <a:rPr lang="en-GB" sz="1400" b="1" kern="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 err="1"/>
              <a:t>jupyter</a:t>
            </a:r>
            <a:r>
              <a:rPr lang="en-GB" sz="1400" dirty="0"/>
              <a:t> notebook</a:t>
            </a:r>
          </a:p>
          <a:p>
            <a:pPr marL="0" indent="0">
              <a:buNone/>
            </a:pPr>
            <a:r>
              <a:rPr lang="en-GB" sz="14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1400" b="1" dirty="0"/>
              <a:t>To install packages:</a:t>
            </a:r>
          </a:p>
          <a:p>
            <a:pPr>
              <a:buFont typeface="Wingdings" pitchFamily="2" charset="2"/>
              <a:buChar char="Ø"/>
            </a:pPr>
            <a:r>
              <a:rPr lang="en-GB" sz="1400" dirty="0"/>
              <a:t>pip install </a:t>
            </a:r>
            <a:r>
              <a:rPr lang="en-GB" sz="1400" dirty="0" err="1"/>
              <a:t>package_name</a:t>
            </a:r>
            <a:endParaRPr lang="en-GB" sz="1400" dirty="0"/>
          </a:p>
          <a:p>
            <a:pPr>
              <a:buFont typeface="Wingdings" pitchFamily="2" charset="2"/>
              <a:buChar char="Ø"/>
            </a:pPr>
            <a:r>
              <a:rPr lang="en-GB" sz="1400" dirty="0" err="1"/>
              <a:t>conda</a:t>
            </a:r>
            <a:r>
              <a:rPr lang="en-GB" sz="1400" dirty="0"/>
              <a:t> install </a:t>
            </a:r>
            <a:r>
              <a:rPr lang="en-GB" sz="1400" dirty="0" err="1"/>
              <a:t>package_name</a:t>
            </a:r>
            <a:endParaRPr lang="en-GB" sz="1400" dirty="0"/>
          </a:p>
          <a:p>
            <a:pPr>
              <a:buFont typeface="Wingdings" pitchFamily="2" charset="2"/>
              <a:buChar char="Ø"/>
            </a:pPr>
            <a:endParaRPr lang="en-GB" sz="1400" b="1" dirty="0"/>
          </a:p>
          <a:p>
            <a:pPr>
              <a:buFont typeface="Wingdings" pitchFamily="2" charset="2"/>
              <a:buChar char="v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758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3399-6684-9143-A596-4A427830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</a:t>
            </a:r>
            <a:r>
              <a:rPr lang="hu-HU" dirty="0"/>
              <a:t> p</a:t>
            </a:r>
            <a:r>
              <a:rPr lang="en-US" dirty="0" err="1"/>
              <a:t>ackage</a:t>
            </a:r>
            <a:r>
              <a:rPr lang="hu-HU" dirty="0"/>
              <a:t>s</a:t>
            </a:r>
            <a:r>
              <a:rPr lang="en-US" dirty="0"/>
              <a:t> in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299AF-A2E3-B24D-A9BD-6E8F15AEC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54739"/>
            <a:ext cx="7373994" cy="12675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5B2C3-BC4E-D047-B791-B8C680DC80BB}"/>
              </a:ext>
            </a:extLst>
          </p:cNvPr>
          <p:cNvSpPr txBox="1"/>
          <p:nvPr/>
        </p:nvSpPr>
        <p:spPr>
          <a:xfrm>
            <a:off x="1176338" y="2057400"/>
            <a:ext cx="484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Library package was installed: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B750D-9FEA-0549-AC30-4084ECB4A0DB}"/>
              </a:ext>
            </a:extLst>
          </p:cNvPr>
          <p:cNvSpPr txBox="1"/>
          <p:nvPr/>
        </p:nvSpPr>
        <p:spPr>
          <a:xfrm>
            <a:off x="1237785" y="3962400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Alternatively: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BFA710-CC9D-7446-AC65-5C44D512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4559739"/>
            <a:ext cx="6839378" cy="8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3CA3-2192-294E-A23C-1BBE048E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Jupyter</a:t>
            </a:r>
            <a:r>
              <a:rPr lang="en-US" dirty="0"/>
              <a:t>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6A51-03B4-1442-A190-5567F5B4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https://colab.research.google.com/notebooks/welcome.ipynb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78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7483</TotalTime>
  <Words>712</Words>
  <Application>Microsoft Macintosh PowerPoint</Application>
  <PresentationFormat>On-screen Show (4:3)</PresentationFormat>
  <Paragraphs>143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Times New Roman</vt:lpstr>
      <vt:lpstr>Wingdings</vt:lpstr>
      <vt:lpstr>Retrospektív</vt:lpstr>
      <vt:lpstr>PowerPoint Presentation</vt:lpstr>
      <vt:lpstr>Overview</vt:lpstr>
      <vt:lpstr>What is Python?</vt:lpstr>
      <vt:lpstr>Why Python?</vt:lpstr>
      <vt:lpstr>Hello World</vt:lpstr>
      <vt:lpstr>IDE/Editors</vt:lpstr>
      <vt:lpstr>Jupyter Notebook</vt:lpstr>
      <vt:lpstr>Installing packages in Python</vt:lpstr>
      <vt:lpstr>Run Jupyter Online</vt:lpstr>
      <vt:lpstr>Jupyter Interface</vt:lpstr>
      <vt:lpstr>Python Types</vt:lpstr>
      <vt:lpstr>Basic Types and Operations</vt:lpstr>
      <vt:lpstr>Basic Types and Operations</vt:lpstr>
      <vt:lpstr>Basic Types and Operations</vt:lpstr>
      <vt:lpstr>Basic Types and Operations</vt:lpstr>
      <vt:lpstr>Basic Types and Operations</vt:lpstr>
      <vt:lpstr>Operations</vt:lpstr>
      <vt:lpstr>Python Loops and Flow Control</vt:lpstr>
      <vt:lpstr>Python Loops and Flow Control</vt:lpstr>
      <vt:lpstr>Python If, IF-ELSE-IF Statement</vt:lpstr>
      <vt:lpstr>Python single line operations</vt:lpstr>
      <vt:lpstr>Python Comments and Sensitivity</vt:lpstr>
      <vt:lpstr>Python Functions</vt:lpstr>
      <vt:lpstr>Python Built-in Functions</vt:lpstr>
      <vt:lpstr>Python Built-in Functions</vt:lpstr>
      <vt:lpstr>Python Built-in Functions</vt:lpstr>
      <vt:lpstr>File Operations</vt:lpstr>
      <vt:lpstr>Python Modules and Libraries</vt:lpstr>
      <vt:lpstr>NumPy</vt:lpstr>
      <vt:lpstr>NumPy Example</vt:lpstr>
      <vt:lpstr>PowerPoint Presentation</vt:lpstr>
      <vt:lpstr>PowerPoint Presentation</vt:lpstr>
      <vt:lpstr>Matplotlib</vt:lpstr>
      <vt:lpstr>Pandas</vt:lpstr>
      <vt:lpstr>PowerPoint Presentation</vt:lpstr>
      <vt:lpstr>Basic Testing </vt:lpstr>
      <vt:lpstr>Task </vt:lpstr>
      <vt:lpstr>Useful links</vt:lpstr>
    </vt:vector>
  </TitlesOfParts>
  <Company>Traffic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Station-on-a-Chipset</dc:title>
  <dc:creator>R&amp;D</dc:creator>
  <cp:lastModifiedBy>Agil Yolchuyev</cp:lastModifiedBy>
  <cp:revision>735</cp:revision>
  <cp:lastPrinted>2018-09-10T23:08:45Z</cp:lastPrinted>
  <dcterms:created xsi:type="dcterms:W3CDTF">2002-09-24T06:55:47Z</dcterms:created>
  <dcterms:modified xsi:type="dcterms:W3CDTF">2019-09-10T08:04:27Z</dcterms:modified>
</cp:coreProperties>
</file>